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68" r:id="rId5"/>
    <p:sldId id="270" r:id="rId6"/>
    <p:sldId id="276" r:id="rId7"/>
    <p:sldId id="280" r:id="rId8"/>
    <p:sldId id="285" r:id="rId9"/>
    <p:sldId id="278" r:id="rId10"/>
    <p:sldId id="271" r:id="rId11"/>
    <p:sldId id="283" r:id="rId12"/>
    <p:sldId id="275" r:id="rId13"/>
    <p:sldId id="272" r:id="rId14"/>
    <p:sldId id="284" r:id="rId15"/>
    <p:sldId id="282" r:id="rId16"/>
    <p:sldId id="281" r:id="rId17"/>
    <p:sldId id="273" r:id="rId18"/>
    <p:sldId id="274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485" autoAdjust="0"/>
  </p:normalViewPr>
  <p:slideViewPr>
    <p:cSldViewPr snapToGrid="0">
      <p:cViewPr varScale="1">
        <p:scale>
          <a:sx n="71" d="100"/>
          <a:sy n="71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D51F6-0341-47F4-AEB0-9F076CC1791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2A1E1-C55C-4DEF-B602-CB809D41F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3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A1E1-C55C-4DEF-B602-CB809D41F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28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Used for applications that especially require fast-enough response </a:t>
            </a:r>
            <a:r>
              <a:rPr lang="en-US" dirty="0" smtClean="0"/>
              <a:t>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Give</a:t>
            </a:r>
            <a:r>
              <a:rPr lang="en-US" baseline="0" dirty="0" smtClean="0"/>
              <a:t> examples of edge computing applications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Also talk</a:t>
            </a:r>
            <a:r>
              <a:rPr lang="en-US" baseline="0" dirty="0" smtClean="0"/>
              <a:t> about 5G smartphones counting as edge devices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A1E1-C55C-4DEF-B602-CB809D41F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9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and Q are “about the same” size</a:t>
            </a:r>
          </a:p>
          <a:p>
            <a:pPr marL="228600" indent="-228600">
              <a:buFont typeface="+mj-lt"/>
              <a:buAutoNum type="arabicPeriod"/>
            </a:pP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phi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E -&gt; encryption;  Co-prime: (</a:t>
            </a:r>
            <a:r>
              <a:rPr lang="en-US" dirty="0" err="1" smtClean="0"/>
              <a:t>gcd</a:t>
            </a:r>
            <a:r>
              <a:rPr lang="en-US" dirty="0" smtClean="0"/>
              <a:t>(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(n), e) == 1)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D</a:t>
            </a:r>
            <a:r>
              <a:rPr lang="en-US" baseline="0" dirty="0" smtClean="0"/>
              <a:t> </a:t>
            </a:r>
            <a:r>
              <a:rPr lang="en-US" baseline="0" dirty="0" smtClean="0"/>
              <a:t>-&gt; decryption; (d*e)(%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(n)) =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A1E1-C55C-4DEF-B602-CB809D41F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A1E1-C55C-4DEF-B602-CB809D41F5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A36A8-3DF2-4B5D-B6AE-CD1004D50A7B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CB87-3B77-451B-910F-4D70480DCEF5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D1B7-ACFC-4458-8F41-C18D6E9D883B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22C31-BA4B-4E6C-AEFF-36B1E041E79C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C9CD-C19F-49DD-9FE4-C2562D8F7165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0EE5-456E-45E0-9E74-8D5C0C137A05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7BF2C-4DAA-4FE5-BB27-DAFCE89E41A2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643B-D95A-4D4A-921B-F71E84819280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D6A4-055F-444F-812E-8BD890C63C1F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1448E-D56C-4A22-8E55-7A5EDF40A761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57CCC-02DB-4D49-BF41-B44A36BF5053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4590-E77F-48FC-8714-58604BFD53E5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1C24-28D0-4F3E-8853-D27443B55106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4FAF9-371B-48BE-946A-7973B5055CC1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EB0E-CB2A-4DA5-BC99-B6FFD72E9E31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D6D5-6A06-463C-8D44-8225FF1299B8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22812C3-F4B8-4908-8BEA-4F377D27012F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7918BE0-A3B7-41CD-893B-67E0E5A0DCF3}" type="datetime1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txBody>
          <a:bodyPr anchor="ctr"/>
          <a:lstStyle/>
          <a:p>
            <a:r>
              <a:rPr lang="en-US" b="1" dirty="0" smtClean="0"/>
              <a:t>E2EE With Lightweight key management </a:t>
            </a:r>
            <a:r>
              <a:rPr lang="en-US" b="1" dirty="0" smtClean="0"/>
              <a:t>in</a:t>
            </a:r>
            <a:r>
              <a:rPr lang="en-US" b="1" dirty="0" smtClean="0"/>
              <a:t> </a:t>
            </a:r>
            <a:r>
              <a:rPr lang="en-US" b="1" dirty="0" smtClean="0"/>
              <a:t>Edge Computing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ctr">
            <a:normAutofit fontScale="92500" lnSpcReduction="20000"/>
          </a:bodyPr>
          <a:lstStyle/>
          <a:p>
            <a:r>
              <a:rPr lang="en-US" dirty="0" smtClean="0"/>
              <a:t>Kristella B. Jackson</a:t>
            </a:r>
          </a:p>
          <a:p>
            <a:r>
              <a:rPr lang="en-US" dirty="0"/>
              <a:t>Team </a:t>
            </a:r>
            <a:r>
              <a:rPr lang="en-US" dirty="0" err="1"/>
              <a:t>RoboSecurity</a:t>
            </a:r>
            <a:endParaRPr lang="en-US" dirty="0" smtClean="0"/>
          </a:p>
          <a:p>
            <a:r>
              <a:rPr lang="en-US" dirty="0" smtClean="0"/>
              <a:t>CECS 574 Section 03 – Topics in Distributed Computing</a:t>
            </a:r>
          </a:p>
          <a:p>
            <a:r>
              <a:rPr lang="en-US" dirty="0" smtClean="0"/>
              <a:t>Professor </a:t>
            </a:r>
            <a:r>
              <a:rPr lang="en-US" dirty="0" err="1" smtClean="0"/>
              <a:t>Pooria</a:t>
            </a:r>
            <a:r>
              <a:rPr lang="en-US" dirty="0" smtClean="0"/>
              <a:t> </a:t>
            </a:r>
            <a:r>
              <a:rPr lang="en-US" dirty="0" err="1" smtClean="0"/>
              <a:t>Yaghini</a:t>
            </a:r>
            <a:endParaRPr lang="en-US" dirty="0" smtClean="0"/>
          </a:p>
          <a:p>
            <a:r>
              <a:rPr lang="en-US" dirty="0" smtClean="0"/>
              <a:t>12 April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080" name="Picture 8" descr="Save Server PNG Transparent Background, Free Download #26926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0" y="4356638"/>
            <a:ext cx="2501361" cy="250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32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Implementation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2" y="1768415"/>
            <a:ext cx="4764535" cy="402278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rIns="1097280" anchor="t">
            <a:normAutofit fontScale="92500"/>
          </a:bodyPr>
          <a:lstStyle/>
          <a:p>
            <a:r>
              <a:rPr lang="en-US" dirty="0" smtClean="0"/>
              <a:t>Oracle </a:t>
            </a:r>
            <a:r>
              <a:rPr lang="en-US" dirty="0" err="1" smtClean="0"/>
              <a:t>VirtualBox</a:t>
            </a:r>
            <a:r>
              <a:rPr lang="en-US" dirty="0" smtClean="0"/>
              <a:t> (v6.1.16)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Ubuntu 20.04</a:t>
            </a:r>
          </a:p>
          <a:p>
            <a:r>
              <a:rPr lang="en-US" dirty="0" smtClean="0"/>
              <a:t>NS3 </a:t>
            </a:r>
            <a:r>
              <a:rPr lang="en-US" dirty="0"/>
              <a:t>(v3.42) </a:t>
            </a:r>
            <a:r>
              <a:rPr lang="en-US" dirty="0" smtClean="0"/>
              <a:t>C++ Library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 smtClean="0"/>
              <a:t>NetAnim</a:t>
            </a:r>
            <a:r>
              <a:rPr lang="en-US" dirty="0" smtClean="0"/>
              <a:t> simulator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Wireshark</a:t>
            </a:r>
          </a:p>
          <a:p>
            <a:r>
              <a:rPr lang="en-US" dirty="0" smtClean="0"/>
              <a:t>OpenSSL (1.1.1f) C++ library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Key pair generation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Encryption/decryption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SHA256 + digital signatures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026" name="Picture 2" descr="Network Simulator 3 - NS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00" y="1844370"/>
            <a:ext cx="2217411" cy="126922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Install OpenSSL on Windows, macOS, and Linux: A Beginner's Guide |  by Rohit Kumar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2" r="6843"/>
          <a:stretch/>
        </p:blipFill>
        <p:spPr bwMode="auto">
          <a:xfrm>
            <a:off x="8826124" y="1846074"/>
            <a:ext cx="2221287" cy="1267521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reshark Reviews &amp; Ratings 20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89" y="3969442"/>
            <a:ext cx="1419832" cy="1419832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irtualBox - Wikipe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44" b="6174"/>
          <a:stretch/>
        </p:blipFill>
        <p:spPr bwMode="auto">
          <a:xfrm>
            <a:off x="9248402" y="3919113"/>
            <a:ext cx="1376729" cy="152048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79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45" y="760460"/>
            <a:ext cx="7886334" cy="5412636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6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1" y="2713358"/>
            <a:ext cx="8686800" cy="1468800"/>
          </a:xfr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ctr">
            <a:normAutofit/>
          </a:bodyPr>
          <a:lstStyle/>
          <a:p>
            <a:pPr algn="ctr"/>
            <a:r>
              <a:rPr lang="en-US" sz="6000" b="1" dirty="0" smtClean="0"/>
              <a:t>Demo!</a:t>
            </a:r>
            <a:endParaRPr lang="en-US" sz="6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00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Results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768415"/>
            <a:ext cx="4106526" cy="1265241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/>
          <a:lstStyle/>
          <a:p>
            <a:r>
              <a:rPr lang="en-US" dirty="0" smtClean="0"/>
              <a:t>W/o encryption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10.1.1.1 receives normal message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1331" r="1185"/>
          <a:stretch/>
        </p:blipFill>
        <p:spPr>
          <a:xfrm>
            <a:off x="5681853" y="1790679"/>
            <a:ext cx="5301705" cy="19564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59568" r="4638"/>
          <a:stretch/>
        </p:blipFill>
        <p:spPr>
          <a:xfrm>
            <a:off x="5649580" y="3808679"/>
            <a:ext cx="5333978" cy="1953649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5649580" y="1823392"/>
            <a:ext cx="5333978" cy="521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651371" y="5246127"/>
            <a:ext cx="5333978" cy="521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41413" y="4530577"/>
            <a:ext cx="4106526" cy="1231751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With Encryption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10.1.1.1 </a:t>
            </a:r>
            <a:r>
              <a:rPr lang="en-US" dirty="0" smtClean="0">
                <a:sym typeface="Wingdings" panose="05000000000000000000" pitchFamily="2" charset="2"/>
              </a:rPr>
              <a:t>receives much </a:t>
            </a:r>
            <a:r>
              <a:rPr lang="en-US" dirty="0" smtClean="0">
                <a:sym typeface="Wingdings" panose="05000000000000000000" pitchFamily="2" charset="2"/>
              </a:rPr>
              <a:t>later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085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Results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768415"/>
            <a:ext cx="4106526" cy="1265241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/>
          <a:lstStyle/>
          <a:p>
            <a:r>
              <a:rPr lang="en-US" dirty="0" smtClean="0"/>
              <a:t>W/o encryption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10.1.1.1 receives normal message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41413" y="4530577"/>
            <a:ext cx="4106526" cy="1231751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With Encryption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10.1.1.1 </a:t>
            </a:r>
            <a:r>
              <a:rPr lang="en-US" dirty="0" smtClean="0">
                <a:sym typeface="Wingdings" panose="05000000000000000000" pitchFamily="2" charset="2"/>
              </a:rPr>
              <a:t>receives much </a:t>
            </a:r>
            <a:r>
              <a:rPr lang="en-US" dirty="0" smtClean="0">
                <a:sym typeface="Wingdings" panose="05000000000000000000" pitchFamily="2" charset="2"/>
              </a:rPr>
              <a:t>later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4" r="8040" b="493"/>
          <a:stretch/>
        </p:blipFill>
        <p:spPr>
          <a:xfrm>
            <a:off x="5608341" y="4079325"/>
            <a:ext cx="5760544" cy="2538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85" b="678"/>
          <a:stretch/>
        </p:blipFill>
        <p:spPr>
          <a:xfrm>
            <a:off x="5860288" y="1527586"/>
            <a:ext cx="4974001" cy="246766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713433" y="1931332"/>
            <a:ext cx="5333978" cy="521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503917" y="5726625"/>
            <a:ext cx="5974492" cy="734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33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7" r="5848"/>
          <a:stretch/>
        </p:blipFill>
        <p:spPr>
          <a:xfrm>
            <a:off x="787727" y="1635503"/>
            <a:ext cx="5133568" cy="429312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6"/>
          <a:stretch/>
        </p:blipFill>
        <p:spPr>
          <a:xfrm>
            <a:off x="6328077" y="1640019"/>
            <a:ext cx="5073020" cy="428860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12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"/>
          <a:stretch/>
        </p:blipFill>
        <p:spPr>
          <a:xfrm>
            <a:off x="805917" y="1667435"/>
            <a:ext cx="5078519" cy="425450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 r="13851"/>
          <a:stretch/>
        </p:blipFill>
        <p:spPr>
          <a:xfrm>
            <a:off x="6254481" y="1667814"/>
            <a:ext cx="5094839" cy="427013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1504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9723" y="609600"/>
            <a:ext cx="4635443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Challenges/Issues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9723" y="1768415"/>
            <a:ext cx="4635443" cy="402278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>
            <a:normAutofit lnSpcReduction="10000"/>
          </a:bodyPr>
          <a:lstStyle/>
          <a:p>
            <a:r>
              <a:rPr lang="en-US" dirty="0" smtClean="0"/>
              <a:t>RSA may not be the most secure</a:t>
            </a:r>
            <a:br>
              <a:rPr lang="en-US" dirty="0" smtClean="0"/>
            </a:br>
            <a:r>
              <a:rPr lang="en-US" dirty="0" smtClean="0"/>
              <a:t>with 2048 bits </a:t>
            </a:r>
            <a:r>
              <a:rPr lang="en-US" dirty="0" smtClean="0"/>
              <a:t>later on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Using larger key size </a:t>
            </a:r>
            <a:r>
              <a:rPr lang="en-US" dirty="0" smtClean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Latency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Elliptic </a:t>
            </a:r>
            <a:r>
              <a:rPr lang="en-US" dirty="0" smtClean="0"/>
              <a:t>Curve Cryptography (ECC)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Although more complex process</a:t>
            </a:r>
          </a:p>
          <a:p>
            <a:r>
              <a:rPr lang="en-US" dirty="0" smtClean="0"/>
              <a:t>Hash </a:t>
            </a:r>
            <a:r>
              <a:rPr lang="en-US" dirty="0" smtClean="0"/>
              <a:t>inconsistency</a:t>
            </a:r>
          </a:p>
          <a:p>
            <a:r>
              <a:rPr lang="en-US" dirty="0" smtClean="0"/>
              <a:t>Unrealistic public key </a:t>
            </a:r>
            <a:r>
              <a:rPr lang="en-US" dirty="0" smtClean="0"/>
              <a:t>exchange application</a:t>
            </a:r>
          </a:p>
          <a:p>
            <a:r>
              <a:rPr lang="en-US" dirty="0" smtClean="0"/>
              <a:t>Trouble with TCP socket connection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8" r="14808"/>
          <a:stretch/>
        </p:blipFill>
        <p:spPr>
          <a:xfrm>
            <a:off x="5314258" y="981267"/>
            <a:ext cx="6638964" cy="459119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842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Future Works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783660"/>
            <a:ext cx="9905998" cy="75514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ctr"/>
          <a:lstStyle/>
          <a:p>
            <a:pPr marL="0" indent="0" algn="ctr">
              <a:buNone/>
            </a:pPr>
            <a:r>
              <a:rPr lang="en-US" sz="2400" dirty="0" smtClean="0"/>
              <a:t>Safe Key exchange + Consistent h</a:t>
            </a:r>
            <a:r>
              <a:rPr lang="en-US" sz="2400" dirty="0" smtClean="0"/>
              <a:t>ashing </a:t>
            </a:r>
            <a:r>
              <a:rPr lang="en-US" sz="2400" dirty="0" smtClean="0"/>
              <a:t>and digital </a:t>
            </a:r>
            <a:r>
              <a:rPr lang="en-US" sz="2400" dirty="0" smtClean="0"/>
              <a:t>signatures</a:t>
            </a:r>
            <a:endParaRPr lang="en-US" sz="24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1413" y="2846547"/>
            <a:ext cx="9905998" cy="755145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Implement key rotation requirement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1413" y="4957609"/>
            <a:ext cx="9905998" cy="755145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Use NS3’s </a:t>
            </a:r>
            <a:r>
              <a:rPr lang="en-US" sz="2400" dirty="0" err="1" smtClean="0"/>
              <a:t>wifi</a:t>
            </a:r>
            <a:r>
              <a:rPr lang="en-US" sz="2400" dirty="0" smtClean="0"/>
              <a:t> library to allow more realistic simulation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9181" y="3878147"/>
            <a:ext cx="9905998" cy="755145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Simulate active </a:t>
            </a:r>
            <a:r>
              <a:rPr lang="en-US" sz="2400" dirty="0"/>
              <a:t>a</a:t>
            </a:r>
            <a:r>
              <a:rPr lang="en-US" sz="2400" dirty="0" smtClean="0"/>
              <a:t>ttacks to further test security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62038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1" y="2713358"/>
            <a:ext cx="8686800" cy="1468800"/>
          </a:xfr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ctr">
            <a:normAutofit/>
          </a:bodyPr>
          <a:lstStyle/>
          <a:p>
            <a:pPr algn="ctr"/>
            <a:r>
              <a:rPr lang="en-US" sz="6000" b="1" dirty="0" smtClean="0"/>
              <a:t>Thank you!</a:t>
            </a:r>
            <a:endParaRPr lang="en-US" sz="6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1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03540"/>
          </a:xfr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/>
          <a:lstStyle/>
          <a:p>
            <a:pPr algn="ctr"/>
            <a:r>
              <a:rPr lang="en-US" b="1" dirty="0" smtClean="0"/>
              <a:t>What is Edge Computing?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68415"/>
            <a:ext cx="5001203" cy="4022785"/>
          </a:xfrm>
          <a:solidFill>
            <a:schemeClr val="bg2">
              <a:lumMod val="75000"/>
            </a:schemeClr>
          </a:solidFill>
          <a:effectLst/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/>
          <a:lstStyle/>
          <a:p>
            <a:r>
              <a:rPr lang="en-US" dirty="0" smtClean="0"/>
              <a:t>A distributed computing model</a:t>
            </a:r>
          </a:p>
          <a:p>
            <a:r>
              <a:rPr lang="en-US" dirty="0" smtClean="0"/>
              <a:t>Data storage and computation is close to the source of data</a:t>
            </a:r>
          </a:p>
          <a:p>
            <a:r>
              <a:rPr lang="en-US" dirty="0" smtClean="0"/>
              <a:t>An “extension” to centralized/cloud computing</a:t>
            </a:r>
          </a:p>
          <a:p>
            <a:r>
              <a:rPr lang="en-US" dirty="0" smtClean="0"/>
              <a:t>Decreased </a:t>
            </a:r>
            <a:r>
              <a:rPr lang="en-US" dirty="0" smtClean="0"/>
              <a:t>Latency</a:t>
            </a:r>
          </a:p>
          <a:p>
            <a:r>
              <a:rPr lang="en-US" dirty="0"/>
              <a:t>I</a:t>
            </a:r>
            <a:r>
              <a:rPr lang="en-US" dirty="0" smtClean="0"/>
              <a:t>ncrease bandwidth</a:t>
            </a:r>
            <a:endParaRPr lang="en-US" dirty="0" smtClean="0"/>
          </a:p>
          <a:p>
            <a:r>
              <a:rPr lang="en-US" dirty="0" smtClean="0"/>
              <a:t>Offloads from the cloud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2" name="Picture 4" descr="Edge computing - Free comput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588" y="1833934"/>
            <a:ext cx="3828546" cy="382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0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/>
              <a:t>How Edge Computing Is used Today</a:t>
            </a:r>
          </a:p>
        </p:txBody>
      </p:sp>
      <p:pic>
        <p:nvPicPr>
          <p:cNvPr id="9" name="Picture 2" descr="Diagram depicts the connection with the cloud and data centers with edge network computing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07" y="1729482"/>
            <a:ext cx="6882410" cy="484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0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Data privacy &amp; Integrity risks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768415"/>
            <a:ext cx="5345448" cy="402278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/>
          <a:lstStyle/>
          <a:p>
            <a:r>
              <a:rPr lang="en-US" dirty="0" smtClean="0"/>
              <a:t>Man-in-the-Middle (</a:t>
            </a:r>
            <a:r>
              <a:rPr lang="en-US" dirty="0" err="1" smtClean="0"/>
              <a:t>MitM</a:t>
            </a:r>
            <a:r>
              <a:rPr lang="en-US" dirty="0" smtClean="0"/>
              <a:t>) attacks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Disguised as both sender and receiver via </a:t>
            </a:r>
            <a:r>
              <a:rPr lang="en-US" b="1" dirty="0"/>
              <a:t>IP </a:t>
            </a:r>
            <a:r>
              <a:rPr lang="en-US" b="1" dirty="0" smtClean="0"/>
              <a:t>spoofing</a:t>
            </a:r>
            <a:endParaRPr lang="en-US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Can intercept communication, redirect traffic, </a:t>
            </a:r>
            <a:r>
              <a:rPr lang="en-US" dirty="0" smtClean="0"/>
              <a:t>and steal/alter </a:t>
            </a:r>
            <a:r>
              <a:rPr lang="en-US" dirty="0"/>
              <a:t>sensitive </a:t>
            </a:r>
            <a:r>
              <a:rPr lang="en-US" dirty="0" smtClean="0"/>
              <a:t>info</a:t>
            </a:r>
          </a:p>
          <a:p>
            <a:r>
              <a:rPr lang="en-US" dirty="0" smtClean="0"/>
              <a:t>Packet Injection Attacks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Can insert (DDoS) </a:t>
            </a:r>
            <a:r>
              <a:rPr lang="en-US" dirty="0" smtClean="0"/>
              <a:t>and/or deconstruct/modify </a:t>
            </a:r>
            <a:r>
              <a:rPr lang="en-US" dirty="0" smtClean="0"/>
              <a:t>packets</a:t>
            </a:r>
          </a:p>
          <a:p>
            <a:r>
              <a:rPr lang="en-US" b="1" dirty="0" smtClean="0"/>
              <a:t>Focus</a:t>
            </a:r>
            <a:r>
              <a:rPr lang="en-US" dirty="0" smtClean="0"/>
              <a:t>: How to protect </a:t>
            </a:r>
            <a:r>
              <a:rPr lang="en-US" dirty="0" smtClean="0"/>
              <a:t>and verify sensitive </a:t>
            </a:r>
            <a:r>
              <a:rPr lang="en-US" dirty="0" smtClean="0"/>
              <a:t>data over an Edge </a:t>
            </a:r>
            <a:r>
              <a:rPr lang="en-US" dirty="0" smtClean="0"/>
              <a:t>Network?</a:t>
            </a:r>
            <a:endParaRPr lang="en-US" dirty="0" smtClean="0"/>
          </a:p>
        </p:txBody>
      </p:sp>
      <p:pic>
        <p:nvPicPr>
          <p:cNvPr id="1026" name="Picture 2" descr="When three isn't a crowd: Man-in-the-Middle (MitM) attacks explained |  Malwarebytes Labs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35" y="2241751"/>
            <a:ext cx="4257895" cy="286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77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Proposed Solution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768415"/>
            <a:ext cx="9905998" cy="402278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/>
          <a:lstStyle/>
          <a:p>
            <a:r>
              <a:rPr lang="en-US" dirty="0"/>
              <a:t>End-to-End encryption </a:t>
            </a:r>
            <a:r>
              <a:rPr lang="en-US" dirty="0" smtClean="0"/>
              <a:t>and verification with </a:t>
            </a:r>
            <a:r>
              <a:rPr lang="en-US" dirty="0" err="1"/>
              <a:t>Rivest</a:t>
            </a:r>
            <a:r>
              <a:rPr lang="en-US" dirty="0"/>
              <a:t> Shamir </a:t>
            </a:r>
            <a:r>
              <a:rPr lang="en-US" dirty="0" err="1"/>
              <a:t>Adleman</a:t>
            </a:r>
            <a:r>
              <a:rPr lang="en-US" dirty="0"/>
              <a:t> (RSA) </a:t>
            </a:r>
            <a:r>
              <a:rPr lang="en-US" dirty="0" smtClean="0"/>
              <a:t>algorithm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Asymmetric </a:t>
            </a:r>
            <a:r>
              <a:rPr lang="en-US" dirty="0" smtClean="0"/>
              <a:t>encryption + Digital signature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Public keys exchanged between communicating parties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Private keys </a:t>
            </a:r>
            <a:r>
              <a:rPr lang="en-US" b="1" dirty="0" smtClean="0"/>
              <a:t>must remain private!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Lock with public key, unlock with corresponding private </a:t>
            </a:r>
            <a:r>
              <a:rPr lang="en-US" dirty="0" smtClean="0"/>
              <a:t>key</a:t>
            </a:r>
          </a:p>
        </p:txBody>
      </p:sp>
      <p:pic>
        <p:nvPicPr>
          <p:cNvPr id="5122" name="Picture 2" descr="What is RSA? How does an RSA work? | Encryption Consult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7"/>
          <a:stretch/>
        </p:blipFill>
        <p:spPr bwMode="auto">
          <a:xfrm>
            <a:off x="3058851" y="4033772"/>
            <a:ext cx="6063634" cy="1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29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Generate Key pairs</a:t>
            </a:r>
            <a:endParaRPr lang="en-US" b="1" dirty="0"/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91" y="1802483"/>
            <a:ext cx="6152641" cy="455349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574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Encryption and Decryption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6" y="1907972"/>
            <a:ext cx="5371391" cy="397530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61" y="1907971"/>
            <a:ext cx="5371392" cy="397530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038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Hash and Signing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37" y="1613140"/>
            <a:ext cx="5357123" cy="396474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22" y="1613140"/>
            <a:ext cx="5357123" cy="396474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26" name="Picture 2" descr="Hashing Algo SHA-2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9" y="5029310"/>
            <a:ext cx="4679574" cy="170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76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3" y="609600"/>
            <a:ext cx="9905998" cy="10035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/>
              <a:t>RSA Algorithm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1413" y="1768415"/>
            <a:ext cx="5721966" cy="4022785"/>
          </a:xfr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Choose two large prime numbers for p and q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Typically between 512 and 2048 bits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Calculate for n </a:t>
            </a:r>
            <a:r>
              <a:rPr lang="en-US" dirty="0" smtClean="0"/>
              <a:t>[1</a:t>
            </a:r>
            <a:r>
              <a:rPr lang="en-US" dirty="0"/>
              <a:t>]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l-GR" dirty="0" smtClean="0"/>
              <a:t>φ</a:t>
            </a:r>
            <a:r>
              <a:rPr lang="en-US" dirty="0" smtClean="0"/>
              <a:t>(n) </a:t>
            </a:r>
            <a:r>
              <a:rPr lang="en-US" dirty="0" smtClean="0"/>
              <a:t>[2</a:t>
            </a:r>
            <a:r>
              <a:rPr lang="en-US" dirty="0"/>
              <a:t>]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e where 1 &lt; e &lt; </a:t>
            </a:r>
            <a:r>
              <a:rPr lang="el-GR" dirty="0"/>
              <a:t>φ</a:t>
            </a:r>
            <a:r>
              <a:rPr lang="en-US" dirty="0"/>
              <a:t>(n</a:t>
            </a:r>
            <a:r>
              <a:rPr lang="en-US" dirty="0" smtClean="0"/>
              <a:t>) and </a:t>
            </a:r>
            <a:br>
              <a:rPr lang="en-US" dirty="0" smtClean="0"/>
            </a:br>
            <a:r>
              <a:rPr lang="en-US" dirty="0" smtClean="0"/>
              <a:t>e is co-prime with </a:t>
            </a:r>
            <a:r>
              <a:rPr lang="el-GR" dirty="0" smtClean="0"/>
              <a:t>φ</a:t>
            </a:r>
            <a:r>
              <a:rPr lang="en-US" dirty="0"/>
              <a:t>(n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Typically between 3 to 65537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Calculate for d </a:t>
            </a:r>
            <a:r>
              <a:rPr lang="en-US" dirty="0"/>
              <a:t>[</a:t>
            </a:r>
            <a:r>
              <a:rPr lang="en-US" dirty="0" smtClean="0"/>
              <a:t>3]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Public Key = (e, n);  Private Key = (d, n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2048-bit key size recommended!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Encrypted text c </a:t>
            </a:r>
            <a:r>
              <a:rPr lang="en-US" dirty="0" smtClean="0"/>
              <a:t>[4</a:t>
            </a:r>
            <a:r>
              <a:rPr lang="en-US" dirty="0"/>
              <a:t>]</a:t>
            </a:r>
            <a:r>
              <a:rPr lang="en-US" dirty="0" smtClean="0"/>
              <a:t>; </a:t>
            </a:r>
            <a:r>
              <a:rPr lang="en-US" dirty="0" smtClean="0"/>
              <a:t>Decrypted text m </a:t>
            </a:r>
            <a:r>
              <a:rPr lang="en-US" dirty="0" smtClean="0"/>
              <a:t>[5</a:t>
            </a:r>
            <a:r>
              <a:rPr lang="en-US" dirty="0" smtClean="0"/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Signature s [6];  Hash h [7]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017775" y="1768415"/>
            <a:ext cx="4029636" cy="402278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 smtClean="0">
                <a:solidFill>
                  <a:sysClr val="windowText" lastClr="000000"/>
                </a:solidFill>
              </a:rPr>
              <a:t>n </a:t>
            </a:r>
            <a:r>
              <a:rPr lang="en-US" sz="2000" dirty="0" smtClean="0">
                <a:solidFill>
                  <a:sysClr val="windowText" lastClr="000000"/>
                </a:solidFill>
              </a:rPr>
              <a:t>= p*q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l-GR" sz="2000" dirty="0" smtClean="0">
                <a:solidFill>
                  <a:sysClr val="windowText" lastClr="000000"/>
                </a:solidFill>
              </a:rPr>
              <a:t>Φ</a:t>
            </a:r>
            <a:r>
              <a:rPr lang="en-US" sz="2000" dirty="0" smtClean="0">
                <a:solidFill>
                  <a:sysClr val="windowText" lastClr="000000"/>
                </a:solidFill>
              </a:rPr>
              <a:t>(n) = (p-1)*(q-1)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 smtClean="0">
                <a:solidFill>
                  <a:sysClr val="windowText" lastClr="000000"/>
                </a:solidFill>
              </a:rPr>
              <a:t>(d*e) %</a:t>
            </a:r>
            <a:r>
              <a:rPr lang="el-GR" sz="2000" dirty="0" smtClean="0">
                <a:solidFill>
                  <a:sysClr val="windowText" lastClr="000000"/>
                </a:solidFill>
              </a:rPr>
              <a:t> </a:t>
            </a:r>
            <a:r>
              <a:rPr lang="el-GR" sz="2000" dirty="0">
                <a:solidFill>
                  <a:sysClr val="windowText" lastClr="000000"/>
                </a:solidFill>
              </a:rPr>
              <a:t>Φ</a:t>
            </a:r>
            <a:r>
              <a:rPr lang="en-US" sz="2000" dirty="0">
                <a:solidFill>
                  <a:sysClr val="windowText" lastClr="000000"/>
                </a:solidFill>
              </a:rPr>
              <a:t>(n) </a:t>
            </a:r>
            <a:r>
              <a:rPr lang="en-US" sz="2000" dirty="0" smtClean="0">
                <a:solidFill>
                  <a:sysClr val="windowText" lastClr="000000"/>
                </a:solidFill>
              </a:rPr>
              <a:t>= 1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 smtClean="0">
                <a:solidFill>
                  <a:sysClr val="windowText" lastClr="000000"/>
                </a:solidFill>
              </a:rPr>
              <a:t>c = (</a:t>
            </a:r>
            <a:r>
              <a:rPr lang="en-US" sz="2000" dirty="0" err="1" smtClean="0">
                <a:solidFill>
                  <a:sysClr val="windowText" lastClr="000000"/>
                </a:solidFill>
              </a:rPr>
              <a:t>m^e</a:t>
            </a:r>
            <a:r>
              <a:rPr lang="en-US" sz="2000" dirty="0" smtClean="0">
                <a:solidFill>
                  <a:sysClr val="windowText" lastClr="000000"/>
                </a:solidFill>
              </a:rPr>
              <a:t>) % n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 smtClean="0">
                <a:solidFill>
                  <a:sysClr val="windowText" lastClr="000000"/>
                </a:solidFill>
              </a:rPr>
              <a:t>m = (</a:t>
            </a:r>
            <a:r>
              <a:rPr lang="en-US" sz="2000" dirty="0" err="1" smtClean="0">
                <a:solidFill>
                  <a:sysClr val="windowText" lastClr="000000"/>
                </a:solidFill>
              </a:rPr>
              <a:t>c^d</a:t>
            </a:r>
            <a:r>
              <a:rPr lang="en-US" sz="2000" dirty="0" smtClean="0">
                <a:solidFill>
                  <a:sysClr val="windowText" lastClr="000000"/>
                </a:solidFill>
              </a:rPr>
              <a:t>) % </a:t>
            </a:r>
            <a:r>
              <a:rPr lang="en-US" sz="2000" dirty="0" smtClean="0">
                <a:solidFill>
                  <a:sysClr val="windowText" lastClr="000000"/>
                </a:solidFill>
              </a:rPr>
              <a:t>n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>
                <a:solidFill>
                  <a:sysClr val="windowText" lastClr="000000"/>
                </a:solidFill>
              </a:rPr>
              <a:t>s</a:t>
            </a:r>
            <a:r>
              <a:rPr lang="en-US" sz="2000" dirty="0" smtClean="0">
                <a:solidFill>
                  <a:sysClr val="windowText" lastClr="000000"/>
                </a:solidFill>
              </a:rPr>
              <a:t> = (</a:t>
            </a:r>
            <a:r>
              <a:rPr lang="en-US" sz="2000" dirty="0" err="1">
                <a:solidFill>
                  <a:sysClr val="windowText" lastClr="000000"/>
                </a:solidFill>
              </a:rPr>
              <a:t>h</a:t>
            </a:r>
            <a:r>
              <a:rPr lang="en-US" sz="2000" dirty="0" err="1" smtClean="0">
                <a:solidFill>
                  <a:sysClr val="windowText" lastClr="000000"/>
                </a:solidFill>
              </a:rPr>
              <a:t>^d</a:t>
            </a:r>
            <a:r>
              <a:rPr lang="en-US" sz="2000" dirty="0" smtClean="0">
                <a:solidFill>
                  <a:sysClr val="windowText" lastClr="000000"/>
                </a:solidFill>
              </a:rPr>
              <a:t>) % n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000" dirty="0" smtClean="0">
                <a:solidFill>
                  <a:sysClr val="windowText" lastClr="000000"/>
                </a:solidFill>
              </a:rPr>
              <a:t>h = (</a:t>
            </a:r>
            <a:r>
              <a:rPr lang="en-US" sz="2000" dirty="0" err="1" smtClean="0">
                <a:solidFill>
                  <a:sysClr val="windowText" lastClr="000000"/>
                </a:solidFill>
              </a:rPr>
              <a:t>s^e</a:t>
            </a:r>
            <a:r>
              <a:rPr lang="en-US" sz="2000" dirty="0" smtClean="0">
                <a:solidFill>
                  <a:sysClr val="windowText" lastClr="000000"/>
                </a:solidFill>
              </a:rPr>
              <a:t>) % n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012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10553</TotalTime>
  <Words>462</Words>
  <Application>Microsoft Office PowerPoint</Application>
  <PresentationFormat>Widescreen</PresentationFormat>
  <Paragraphs>116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Mesh</vt:lpstr>
      <vt:lpstr>E2EE With Lightweight key management in Edge Computing</vt:lpstr>
      <vt:lpstr>What is Edge Computing?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E2EE With Lightweight key management in Edge Computing</dc:title>
  <dc:creator>Microsoft account</dc:creator>
  <cp:lastModifiedBy>Microsoft account</cp:lastModifiedBy>
  <cp:revision>170</cp:revision>
  <dcterms:created xsi:type="dcterms:W3CDTF">2025-03-31T01:28:24Z</dcterms:created>
  <dcterms:modified xsi:type="dcterms:W3CDTF">2025-04-11T02:20:15Z</dcterms:modified>
</cp:coreProperties>
</file>